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2"/>
  </p:notesMasterIdLst>
  <p:sldIdLst>
    <p:sldId id="2134805659" r:id="rId5"/>
    <p:sldId id="2147473890" r:id="rId6"/>
    <p:sldId id="2147473879" r:id="rId7"/>
    <p:sldId id="2147473892" r:id="rId8"/>
    <p:sldId id="2147473891" r:id="rId9"/>
    <p:sldId id="2147473887" r:id="rId10"/>
    <p:sldId id="21474738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8730A"/>
    <a:srgbClr val="F7690E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7" autoAdjust="0"/>
    <p:restoredTop sz="95897"/>
  </p:normalViewPr>
  <p:slideViewPr>
    <p:cSldViewPr snapToGrid="0">
      <p:cViewPr varScale="1">
        <p:scale>
          <a:sx n="84" d="100"/>
          <a:sy n="84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E6EE8-647B-48F5-906B-3F804D0DC9A2}" type="datetimeFigureOut"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C8A7-F4D2-446E-9420-4DF928BDC3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4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66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DFC79-30DA-484F-85C8-36E3971802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34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DFC79-30DA-484F-85C8-36E3971802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95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DFC79-30DA-484F-85C8-36E3971802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974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2FD26541-19C7-244D-86AE-248E2C98F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8" name="Picture 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958496CC-56C4-C744-BE30-93FB981A1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9" name="Picture 8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C5D80971-1BAE-CF43-9875-A1BB54BFD6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5FC12-8361-6C4D-9641-8202ABC9E7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6CE408-289A-F042-A4D7-72A6D5C882E0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D8DBEBB-1F84-A743-8D44-8918407CA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8" name="Picture 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05C33226-5E6C-2F42-B9EA-F51906272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9" name="Picture 8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25BC260B-9DAC-064B-AD9C-BB0029CD4B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CB94D-BD0D-A64C-86ED-C67AC5FCA8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7B3C85-33B4-BE4D-A0F8-BAAA35605553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invGray">
          <a:xfrm>
            <a:off x="480000" y="1800000"/>
            <a:ext cx="11232001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/>
          <a:p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invGray"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invGray">
          <a:xfrm>
            <a:off x="479999" y="359999"/>
            <a:ext cx="816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94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84A71954-5E51-2645-8C52-00E157B39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8" name="Picture 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4BF149CD-7421-8B4D-A946-FA628B3519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9" name="Picture 8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B78CEA47-40BA-8A42-8ADC-EED61E2B31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78EB-1A36-7448-86F5-92AE41E089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4F867-3494-784B-99F3-42F25927B98C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DDF710A3-4867-314A-A73C-5C15826BE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8" name="Picture 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CA4750FE-D8AF-A942-8396-DCD3B6D11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9" name="Picture 8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AE7C06C6-7E7A-D446-B630-51B0F2240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61243-3C07-604D-BF90-B32C94E70C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4063-B354-834A-99A3-E101CDCCBE90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E8DD4CFD-BCE1-1C46-A1B5-91DFC835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9" name="Picture 8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9CE50FFE-F938-3F49-8A52-C5B3C251E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10" name="Picture 9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0DC1C335-C86A-B34E-8586-54F7233146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4BE5E-C5B9-AC42-A483-1CC7D5314A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8B69-5D3C-2F40-9B0A-2282D280EFDE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577BFE1F-D0D4-5E40-A215-40A93883E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11" name="Picture 10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AE639FA4-89D3-8E4A-8B2F-FD78EC997B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12" name="Picture 11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72D3160E-E266-BD4E-B9E4-EE7596202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6A91-EE3B-AF4C-80D4-16B35EF930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F1E6D8-9F9B-BB4D-AE1A-B1279D1E73D2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E42DBBF9-7508-5842-A19D-0ABFECFC2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7" name="Picture 6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34F8A000-C772-C24A-8CF6-C43EFDBD0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8" name="Picture 7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FF9655A4-CB8C-A541-A31B-57FFE28CEB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005DB-9F29-3746-82DC-E5720193D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323D61-60DB-C24F-BB67-20E4C5BC2125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AB96305-97A0-3545-B93C-EAAF5EF70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6" name="Picture 5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5C817592-4575-1148-8666-D0D2AC70EC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7" name="Picture 6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A212F6E3-17BB-E142-BCFA-05C097F333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F7D4C-8FAC-4445-B84F-EDB4061680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1F6D3-6B81-D64D-8B85-BA60105523DC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A60646BC-83AF-C549-AA31-4C1E2F709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9" name="Picture 8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1E33F371-C483-1E4E-B57A-7CFCA6238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10" name="Picture 9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BBB6ECB4-977E-D741-AFE5-D4F204CDCF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978BD-40E1-0B45-A492-AE9AB718A4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EFC48F-13C1-7D48-9E53-46DEA5178FF4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A7460DB1-BFB5-1D4B-9E7F-65A3A3004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9" name="Picture 8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3C850828-1FA2-1D41-A97B-D799289A4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10" name="Picture 9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A5F66C0F-9F62-8249-AD17-6D83E37D29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62D1CB-CEBB-3C4B-835F-31FDF75D53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39" y="413718"/>
            <a:ext cx="608615" cy="62293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3DF05-C7A7-1D48-8FAC-4507284787C4}"/>
              </a:ext>
            </a:extLst>
          </p:cNvPr>
          <p:cNvCxnSpPr>
            <a:cxnSpLocks/>
          </p:cNvCxnSpPr>
          <p:nvPr userDrawn="1"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6.emf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egrail.com/saudi-arabia-car-accident-statistics-facts/#Number_of_Car_Accidents_and_Deaths_in_Saudi_Arabia" TargetMode="External"/><Relationship Id="rId2" Type="http://schemas.openxmlformats.org/officeDocument/2006/relationships/hyperlink" Target="https://saudigazette.com.sa/article/629708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157BD04-AB66-6DB9-E0E2-593E36EFE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51888"/>
          <a:stretch/>
        </p:blipFill>
        <p:spPr>
          <a:xfrm>
            <a:off x="7926388" y="4932690"/>
            <a:ext cx="4279900" cy="1924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333B8-F46D-C24C-B488-FB433749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80"/>
            <a:ext cx="9733675" cy="68580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FD56B-B1B7-E4A3-55CF-83517265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15D196D9-0378-A272-CD7C-35BB6A7ECE7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66" y="5525358"/>
            <a:ext cx="753165" cy="830992"/>
          </a:xfrm>
          <a:prstGeom prst="rect">
            <a:avLst/>
          </a:prstGeom>
        </p:spPr>
      </p:pic>
      <p:pic>
        <p:nvPicPr>
          <p:cNvPr id="14" name="Picture 13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740C99FE-B850-5AFD-9307-52B088C20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76" y="5629842"/>
            <a:ext cx="1994081" cy="720085"/>
          </a:xfrm>
          <a:prstGeom prst="rect">
            <a:avLst/>
          </a:prstGeom>
        </p:spPr>
      </p:pic>
      <p:pic>
        <p:nvPicPr>
          <p:cNvPr id="17" name="Picture 16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0A2C3AC1-CF69-AC28-B556-EC99F3EE8A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8474627" y="5525358"/>
            <a:ext cx="794807" cy="830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D74FC6-23C8-633D-AB29-6855AA2B3B85}"/>
              </a:ext>
            </a:extLst>
          </p:cNvPr>
          <p:cNvSpPr/>
          <p:nvPr/>
        </p:nvSpPr>
        <p:spPr>
          <a:xfrm>
            <a:off x="385877" y="1915005"/>
            <a:ext cx="93574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Advancing Authority Alerts with an AI-Enhanced Real-Time Accident Detection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1162E-0322-471B-8A0F-5561B91CE7F2}"/>
              </a:ext>
            </a:extLst>
          </p:cNvPr>
          <p:cNvCxnSpPr/>
          <p:nvPr/>
        </p:nvCxnSpPr>
        <p:spPr>
          <a:xfrm>
            <a:off x="467385" y="4335654"/>
            <a:ext cx="85115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6CC22A5-FB63-5130-3250-6223D6435F17}"/>
              </a:ext>
            </a:extLst>
          </p:cNvPr>
          <p:cNvSpPr/>
          <p:nvPr/>
        </p:nvSpPr>
        <p:spPr>
          <a:xfrm>
            <a:off x="954937" y="0"/>
            <a:ext cx="8602656" cy="400110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Global Initiative on AI for Health</a:t>
            </a:r>
            <a:endParaRPr lang="en-US" sz="11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42BB6B-13CB-B849-FCF1-6C7445B0DB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51927"/>
          <a:stretch/>
        </p:blipFill>
        <p:spPr>
          <a:xfrm>
            <a:off x="9733674" y="0"/>
            <a:ext cx="2472613" cy="49784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DD162-46BC-8841-A8FD-EAD9EAF403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42" y="5553575"/>
            <a:ext cx="914451" cy="9359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9D978C-EDF3-5B40-8D13-CB71C28F02B4}"/>
              </a:ext>
            </a:extLst>
          </p:cNvPr>
          <p:cNvSpPr/>
          <p:nvPr/>
        </p:nvSpPr>
        <p:spPr>
          <a:xfrm>
            <a:off x="112575" y="5384777"/>
            <a:ext cx="68605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Najd </a:t>
            </a:r>
            <a:r>
              <a:rPr lang="en-US" sz="4000" b="1" dirty="0">
                <a:solidFill>
                  <a:srgbClr val="002060"/>
                </a:solidFill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lqahtani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oto Sans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>
                <a:solidFill>
                  <a:srgbClr val="002060"/>
                </a:solidFill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Duaa</a:t>
            </a:r>
            <a:r>
              <a:rPr lang="en-US" sz="4000" b="1" dirty="0">
                <a:solidFill>
                  <a:srgbClr val="002060"/>
                </a:solidFill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Aljuhaymi</a:t>
            </a:r>
            <a:endParaRPr kumimoji="0" lang="en-SE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oto Sans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0935F73E-C4A0-B6DE-9E7D-41419DBE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21" name="Picture 20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F7A245C3-40D3-FC0A-92DE-5A2E0ABB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22" name="Picture 21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3FB0216E-4F47-96E3-4DBE-A2F23EFE2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0AFBB-0573-374A-961F-5490E2379D76}"/>
              </a:ext>
            </a:extLst>
          </p:cNvPr>
          <p:cNvSpPr/>
          <p:nvPr/>
        </p:nvSpPr>
        <p:spPr>
          <a:xfrm>
            <a:off x="119807" y="849035"/>
            <a:ext cx="116586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kern="0" dirty="0">
                <a:ea typeface="Noto Sans" panose="020B0502040504020204" pitchFamily="34" charset="0"/>
                <a:cs typeface="Noto Sans" panose="020B0502040504020204" pitchFamily="34" charset="0"/>
              </a:rPr>
              <a:t>Problem statement </a:t>
            </a:r>
          </a:p>
          <a:p>
            <a:pPr algn="ctr"/>
            <a:r>
              <a:rPr lang="en-US" sz="3200" dirty="0"/>
              <a:t>It’s estimated that 1 in 4 people is involved in a car accident </a:t>
            </a:r>
          </a:p>
          <a:p>
            <a:pPr algn="ctr"/>
            <a:r>
              <a:rPr lang="en-US" sz="3200" dirty="0"/>
              <a:t>road accidents kill about 130,000 people each year. </a:t>
            </a:r>
            <a:endParaRPr lang="en-GB" sz="3200" b="1" kern="0" dirty="0"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BEE76-ACE6-CC4C-ACE6-CAD44CC4C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862" y="2780914"/>
            <a:ext cx="6852491" cy="37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A80774D3-7926-24C2-114A-5651B04E9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03" y="930385"/>
            <a:ext cx="71879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What problem statement your idea will solve ?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3200" dirty="0"/>
              <a:t>Quick Accident Detection and Immediate Authority Alerts in KSA while aligning with the global aim of WHO is to reduce road traffic deaths by 50% </a:t>
            </a:r>
            <a:r>
              <a:rPr lang="en-US" sz="3200" b="1" u="sng" dirty="0"/>
              <a:t>by 2030</a:t>
            </a:r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20" name="Picture 19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0935F73E-C4A0-B6DE-9E7D-41419DBE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21" name="Picture 20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F7A245C3-40D3-FC0A-92DE-5A2E0ABB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22" name="Picture 21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3FB0216E-4F47-96E3-4DBE-A2F23EFE2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1FEFDD-2B34-0D42-8509-3FA0175C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720" y="1543311"/>
            <a:ext cx="4122055" cy="23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DF477-899A-B949-8982-589DC6F6B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867" y="3952240"/>
            <a:ext cx="290576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A80774D3-7926-24C2-114A-5651B04E9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640" y="1282299"/>
            <a:ext cx="8738427" cy="27728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cs typeface="Arial" panose="020B0604020202020204" pitchFamily="34" charset="0"/>
              </a:rPr>
              <a:t>Objective</a:t>
            </a:r>
            <a:endParaRPr lang="ar-SA" sz="4000" b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4000" b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/>
              <a:t>Integrate AI with Surveillance Cameras for Real-Time Accident Detection and Immediate Authority Alerts</a:t>
            </a:r>
          </a:p>
        </p:txBody>
      </p:sp>
      <p:pic>
        <p:nvPicPr>
          <p:cNvPr id="20" name="Picture 19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0935F73E-C4A0-B6DE-9E7D-41419DBE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47" y="389891"/>
            <a:ext cx="489873" cy="540494"/>
          </a:xfrm>
          <a:prstGeom prst="rect">
            <a:avLst/>
          </a:prstGeom>
        </p:spPr>
      </p:pic>
      <p:pic>
        <p:nvPicPr>
          <p:cNvPr id="21" name="Picture 20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F7A245C3-40D3-FC0A-92DE-5A2E0ABB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3" b="24051"/>
          <a:stretch/>
        </p:blipFill>
        <p:spPr>
          <a:xfrm>
            <a:off x="9759109" y="413717"/>
            <a:ext cx="516958" cy="540493"/>
          </a:xfrm>
          <a:prstGeom prst="rect">
            <a:avLst/>
          </a:prstGeom>
        </p:spPr>
      </p:pic>
      <p:pic>
        <p:nvPicPr>
          <p:cNvPr id="22" name="Picture 21" descr="A logo with a green globe and blue text&#10;&#10;Description automatically generated">
            <a:extLst>
              <a:ext uri="{FF2B5EF4-FFF2-40B4-BE49-F238E27FC236}">
                <a16:creationId xmlns:a16="http://schemas.microsoft.com/office/drawing/2014/main" id="{3FB0216E-4F47-96E3-4DBE-A2F23EFE2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28" y="443477"/>
            <a:ext cx="1348360" cy="4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8008C9-3938-D4D5-7DE3-E7FCB881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061EB-1C14-CB4B-88C6-629D5108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1341120"/>
            <a:ext cx="2589530" cy="2169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9BA32-3F79-5249-9C95-0C54FC72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1" b="9375"/>
          <a:stretch/>
        </p:blipFill>
        <p:spPr>
          <a:xfrm>
            <a:off x="4008120" y="1341120"/>
            <a:ext cx="2849879" cy="21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78C04-FE0B-B345-9CAF-17A01431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360" y="1341120"/>
            <a:ext cx="3253740" cy="2169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8F6E0-6267-DB41-B509-2D905E230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465" y="4714592"/>
            <a:ext cx="2589530" cy="1750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799A6-A2E8-1A45-A023-142EB91E7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696" y="5064852"/>
            <a:ext cx="1742948" cy="1112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7B045-E077-0042-90F7-34AA7FF30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056" y="4600424"/>
            <a:ext cx="928856" cy="928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6C0D8-3BE5-2349-AA33-FC61AB2E23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331" b="30791"/>
          <a:stretch/>
        </p:blipFill>
        <p:spPr>
          <a:xfrm>
            <a:off x="291381" y="5888180"/>
            <a:ext cx="2933702" cy="908136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3BB98F6-B30E-0C49-B387-8F1273172468}"/>
              </a:ext>
            </a:extLst>
          </p:cNvPr>
          <p:cNvSpPr/>
          <p:nvPr/>
        </p:nvSpPr>
        <p:spPr>
          <a:xfrm rot="10800000">
            <a:off x="7214783" y="5064852"/>
            <a:ext cx="1331682" cy="244808"/>
          </a:xfrm>
          <a:prstGeom prst="rightArrow">
            <a:avLst>
              <a:gd name="adj1" fmla="val 376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137A420-E73D-694F-A216-3728C21AA52E}"/>
              </a:ext>
            </a:extLst>
          </p:cNvPr>
          <p:cNvSpPr/>
          <p:nvPr/>
        </p:nvSpPr>
        <p:spPr>
          <a:xfrm rot="10800000">
            <a:off x="4556760" y="5666530"/>
            <a:ext cx="3989705" cy="244808"/>
          </a:xfrm>
          <a:prstGeom prst="rightArrow">
            <a:avLst>
              <a:gd name="adj1" fmla="val 376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1F3A6A5-2B91-4E46-9A2B-45F7ECFFA63D}"/>
              </a:ext>
            </a:extLst>
          </p:cNvPr>
          <p:cNvSpPr/>
          <p:nvPr/>
        </p:nvSpPr>
        <p:spPr>
          <a:xfrm rot="10800000">
            <a:off x="3336208" y="6219844"/>
            <a:ext cx="5210257" cy="244808"/>
          </a:xfrm>
          <a:prstGeom prst="rightArrow">
            <a:avLst>
              <a:gd name="adj1" fmla="val 376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388A28-C786-EA41-8513-7CA3068493F5}"/>
              </a:ext>
            </a:extLst>
          </p:cNvPr>
          <p:cNvCxnSpPr/>
          <p:nvPr/>
        </p:nvCxnSpPr>
        <p:spPr>
          <a:xfrm>
            <a:off x="3144120" y="2693504"/>
            <a:ext cx="86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A1B7EA-3B49-7C46-AA22-4979A8880E03}"/>
              </a:ext>
            </a:extLst>
          </p:cNvPr>
          <p:cNvCxnSpPr>
            <a:cxnSpLocks/>
          </p:cNvCxnSpPr>
          <p:nvPr/>
        </p:nvCxnSpPr>
        <p:spPr>
          <a:xfrm>
            <a:off x="6996978" y="2693504"/>
            <a:ext cx="1133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8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3CB96-7456-6F0D-C262-B97F4C1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916281-5E82-2E71-1177-19CBDF3A979F}"/>
              </a:ext>
            </a:extLst>
          </p:cNvPr>
          <p:cNvSpPr/>
          <p:nvPr/>
        </p:nvSpPr>
        <p:spPr>
          <a:xfrm rot="5400000" flipH="1">
            <a:off x="5364146" y="62292"/>
            <a:ext cx="2721293" cy="10931239"/>
          </a:xfrm>
          <a:custGeom>
            <a:avLst/>
            <a:gdLst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4847 h 4715131"/>
              <a:gd name="connsiteX0" fmla="*/ 2309598 w 3237474"/>
              <a:gd name="connsiteY0" fmla="*/ 783 h 4715914"/>
              <a:gd name="connsiteX1" fmla="*/ 3237474 w 3237474"/>
              <a:gd name="connsiteY1" fmla="*/ 4410781 h 4715914"/>
              <a:gd name="connsiteX2" fmla="*/ 2556599 w 3237474"/>
              <a:gd name="connsiteY2" fmla="*/ 4600400 h 4715914"/>
              <a:gd name="connsiteX3" fmla="*/ 3080 w 3237474"/>
              <a:gd name="connsiteY3" fmla="*/ 2282565 h 4715914"/>
              <a:gd name="connsiteX4" fmla="*/ 6155 w 3237474"/>
              <a:gd name="connsiteY4" fmla="*/ 8174 h 4715914"/>
              <a:gd name="connsiteX5" fmla="*/ 2309598 w 3237474"/>
              <a:gd name="connsiteY5" fmla="*/ 783 h 4715914"/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09598 w 3237474"/>
              <a:gd name="connsiteY5" fmla="*/ 0 h 4715131"/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09598 w 3237474"/>
              <a:gd name="connsiteY5" fmla="*/ 0 h 4715131"/>
              <a:gd name="connsiteX0" fmla="*/ 2354569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54569 w 3237474"/>
              <a:gd name="connsiteY5" fmla="*/ 0 h 4715131"/>
              <a:gd name="connsiteX0" fmla="*/ 2354569 w 3238768"/>
              <a:gd name="connsiteY0" fmla="*/ 0 h 4720964"/>
              <a:gd name="connsiteX1" fmla="*/ 3237474 w 3238768"/>
              <a:gd name="connsiteY1" fmla="*/ 4409998 h 4720964"/>
              <a:gd name="connsiteX2" fmla="*/ 2556599 w 3238768"/>
              <a:gd name="connsiteY2" fmla="*/ 4599617 h 4720964"/>
              <a:gd name="connsiteX3" fmla="*/ 3080 w 3238768"/>
              <a:gd name="connsiteY3" fmla="*/ 2281782 h 4720964"/>
              <a:gd name="connsiteX4" fmla="*/ 6155 w 3238768"/>
              <a:gd name="connsiteY4" fmla="*/ 7391 h 4720964"/>
              <a:gd name="connsiteX5" fmla="*/ 2354569 w 3238768"/>
              <a:gd name="connsiteY5" fmla="*/ 0 h 47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768" h="4720964">
                <a:moveTo>
                  <a:pt x="2354569" y="0"/>
                </a:moveTo>
                <a:lnTo>
                  <a:pt x="3237474" y="4409998"/>
                </a:lnTo>
                <a:cubicBezTo>
                  <a:pt x="3264586" y="4736478"/>
                  <a:pt x="2860230" y="4816377"/>
                  <a:pt x="2556599" y="4599617"/>
                </a:cubicBezTo>
                <a:lnTo>
                  <a:pt x="3080" y="2281782"/>
                </a:lnTo>
                <a:cubicBezTo>
                  <a:pt x="-3938" y="2290204"/>
                  <a:pt x="2767" y="164338"/>
                  <a:pt x="6155" y="7391"/>
                </a:cubicBezTo>
                <a:lnTo>
                  <a:pt x="2354569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61940-6B18-D6DD-2FED-D4EC1CFADD4E}"/>
              </a:ext>
            </a:extLst>
          </p:cNvPr>
          <p:cNvCxnSpPr>
            <a:cxnSpLocks/>
          </p:cNvCxnSpPr>
          <p:nvPr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D74C138-93F4-5B48-839B-BE0991BD6EC0}"/>
              </a:ext>
            </a:extLst>
          </p:cNvPr>
          <p:cNvSpPr txBox="1">
            <a:spLocks/>
          </p:cNvSpPr>
          <p:nvPr/>
        </p:nvSpPr>
        <p:spPr>
          <a:xfrm>
            <a:off x="181554" y="1828711"/>
            <a:ext cx="10515600" cy="198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Refrences</a:t>
            </a:r>
            <a:r>
              <a:rPr lang="en-US" dirty="0"/>
              <a:t>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2"/>
              </a:rPr>
              <a:t>https://saudigazette.com.sa/article/629708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https://housegrail.com/saudi-arabia-car-accident-statistics-facts/#Number_of_Car_Accidents_and_Deaths_in_Saudi_Arabia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8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3CB96-7456-6F0D-C262-B97F4C1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916281-5E82-2E71-1177-19CBDF3A979F}"/>
              </a:ext>
            </a:extLst>
          </p:cNvPr>
          <p:cNvSpPr/>
          <p:nvPr/>
        </p:nvSpPr>
        <p:spPr>
          <a:xfrm rot="5400000" flipH="1">
            <a:off x="5364146" y="62292"/>
            <a:ext cx="2721293" cy="10931239"/>
          </a:xfrm>
          <a:custGeom>
            <a:avLst/>
            <a:gdLst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4847 h 4715131"/>
              <a:gd name="connsiteX0" fmla="*/ 2309598 w 3237474"/>
              <a:gd name="connsiteY0" fmla="*/ 783 h 4715914"/>
              <a:gd name="connsiteX1" fmla="*/ 3237474 w 3237474"/>
              <a:gd name="connsiteY1" fmla="*/ 4410781 h 4715914"/>
              <a:gd name="connsiteX2" fmla="*/ 2556599 w 3237474"/>
              <a:gd name="connsiteY2" fmla="*/ 4600400 h 4715914"/>
              <a:gd name="connsiteX3" fmla="*/ 3080 w 3237474"/>
              <a:gd name="connsiteY3" fmla="*/ 2282565 h 4715914"/>
              <a:gd name="connsiteX4" fmla="*/ 6155 w 3237474"/>
              <a:gd name="connsiteY4" fmla="*/ 8174 h 4715914"/>
              <a:gd name="connsiteX5" fmla="*/ 2309598 w 3237474"/>
              <a:gd name="connsiteY5" fmla="*/ 783 h 4715914"/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09598 w 3237474"/>
              <a:gd name="connsiteY5" fmla="*/ 0 h 4715131"/>
              <a:gd name="connsiteX0" fmla="*/ 2309598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09598 w 3237474"/>
              <a:gd name="connsiteY5" fmla="*/ 0 h 4715131"/>
              <a:gd name="connsiteX0" fmla="*/ 2354569 w 3237474"/>
              <a:gd name="connsiteY0" fmla="*/ 0 h 4715131"/>
              <a:gd name="connsiteX1" fmla="*/ 3237474 w 3237474"/>
              <a:gd name="connsiteY1" fmla="*/ 4409998 h 4715131"/>
              <a:gd name="connsiteX2" fmla="*/ 2556599 w 3237474"/>
              <a:gd name="connsiteY2" fmla="*/ 4599617 h 4715131"/>
              <a:gd name="connsiteX3" fmla="*/ 3080 w 3237474"/>
              <a:gd name="connsiteY3" fmla="*/ 2281782 h 4715131"/>
              <a:gd name="connsiteX4" fmla="*/ 6155 w 3237474"/>
              <a:gd name="connsiteY4" fmla="*/ 7391 h 4715131"/>
              <a:gd name="connsiteX5" fmla="*/ 2354569 w 3237474"/>
              <a:gd name="connsiteY5" fmla="*/ 0 h 4715131"/>
              <a:gd name="connsiteX0" fmla="*/ 2354569 w 3238768"/>
              <a:gd name="connsiteY0" fmla="*/ 0 h 4720964"/>
              <a:gd name="connsiteX1" fmla="*/ 3237474 w 3238768"/>
              <a:gd name="connsiteY1" fmla="*/ 4409998 h 4720964"/>
              <a:gd name="connsiteX2" fmla="*/ 2556599 w 3238768"/>
              <a:gd name="connsiteY2" fmla="*/ 4599617 h 4720964"/>
              <a:gd name="connsiteX3" fmla="*/ 3080 w 3238768"/>
              <a:gd name="connsiteY3" fmla="*/ 2281782 h 4720964"/>
              <a:gd name="connsiteX4" fmla="*/ 6155 w 3238768"/>
              <a:gd name="connsiteY4" fmla="*/ 7391 h 4720964"/>
              <a:gd name="connsiteX5" fmla="*/ 2354569 w 3238768"/>
              <a:gd name="connsiteY5" fmla="*/ 0 h 47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768" h="4720964">
                <a:moveTo>
                  <a:pt x="2354569" y="0"/>
                </a:moveTo>
                <a:lnTo>
                  <a:pt x="3237474" y="4409998"/>
                </a:lnTo>
                <a:cubicBezTo>
                  <a:pt x="3264586" y="4736478"/>
                  <a:pt x="2860230" y="4816377"/>
                  <a:pt x="2556599" y="4599617"/>
                </a:cubicBezTo>
                <a:lnTo>
                  <a:pt x="3080" y="2281782"/>
                </a:lnTo>
                <a:cubicBezTo>
                  <a:pt x="-3938" y="2290204"/>
                  <a:pt x="2767" y="164338"/>
                  <a:pt x="6155" y="7391"/>
                </a:cubicBezTo>
                <a:lnTo>
                  <a:pt x="2354569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61940-6B18-D6DD-2FED-D4EC1CFADD4E}"/>
              </a:ext>
            </a:extLst>
          </p:cNvPr>
          <p:cNvCxnSpPr>
            <a:cxnSpLocks/>
          </p:cNvCxnSpPr>
          <p:nvPr/>
        </p:nvCxnSpPr>
        <p:spPr>
          <a:xfrm>
            <a:off x="10281787" y="341077"/>
            <a:ext cx="0" cy="6229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7E63CA-A702-9E4C-A090-A9D5266324DF}"/>
              </a:ext>
            </a:extLst>
          </p:cNvPr>
          <p:cNvSpPr/>
          <p:nvPr/>
        </p:nvSpPr>
        <p:spPr>
          <a:xfrm>
            <a:off x="314297" y="2494812"/>
            <a:ext cx="6860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02060"/>
                </a:solidFill>
                <a:latin typeface="Noto Sans"/>
                <a:ea typeface="Noto Sans" panose="020B0502040504020204" pitchFamily="34" charset="0"/>
                <a:cs typeface="Noto Sans" panose="020B0502040504020204" pitchFamily="34" charset="0"/>
              </a:rPr>
              <a:t>Thank you!</a:t>
            </a:r>
            <a:endParaRPr kumimoji="0" lang="en-SE" sz="5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oto Sans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10499d-8e73-4567-bcd2-e9ccb9466658" xsi:nil="true"/>
    <PublishingExpirationDate xmlns="http://schemas.microsoft.com/sharepoint/v3" xsi:nil="true"/>
    <PublishingStartDate xmlns="http://schemas.microsoft.com/sharepoint/v3" xsi:nil="true"/>
    <lcf76f155ced4ddcb4097134ff3c332f xmlns="7781c099-4fd0-48fd-8f96-0163cf7be54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F774E53B20C45A0A87BF9E0293560" ma:contentTypeVersion="18" ma:contentTypeDescription="Create a new document." ma:contentTypeScope="" ma:versionID="0ba9d0a2834bb9ca604bf4c8e548039a">
  <xsd:schema xmlns:xsd="http://www.w3.org/2001/XMLSchema" xmlns:xs="http://www.w3.org/2001/XMLSchema" xmlns:p="http://schemas.microsoft.com/office/2006/metadata/properties" xmlns:ns1="http://schemas.microsoft.com/sharepoint/v3" xmlns:ns2="7781c099-4fd0-48fd-8f96-0163cf7be544" xmlns:ns3="bf10499d-8e73-4567-bcd2-e9ccb9466658" targetNamespace="http://schemas.microsoft.com/office/2006/metadata/properties" ma:root="true" ma:fieldsID="772e7ef32fb355c5d1a5ec6f0e448ce4" ns1:_="" ns2:_="" ns3:_="">
    <xsd:import namespace="http://schemas.microsoft.com/sharepoint/v3"/>
    <xsd:import namespace="7781c099-4fd0-48fd-8f96-0163cf7be544"/>
    <xsd:import namespace="bf10499d-8e73-4567-bcd2-e9ccb94666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PublishingStartDate" minOccurs="0"/>
                <xsd:element ref="ns1:PublishingExpirationDat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1c099-4fd0-48fd-8f96-0163cf7be5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0499d-8e73-4567-bcd2-e9ccb946665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d352a3db-04d7-4355-a0d6-9fc3c81378a7}" ma:internalName="TaxCatchAll" ma:showField="CatchAllData" ma:web="bf10499d-8e73-4567-bcd2-e9ccb9466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51757F-0C58-4F96-9078-21B1B52BE1B1}">
  <ds:schemaRefs>
    <ds:schemaRef ds:uri="http://schemas.microsoft.com/office/2006/metadata/properties"/>
    <ds:schemaRef ds:uri="http://schemas.microsoft.com/office/infopath/2007/PartnerControls"/>
    <ds:schemaRef ds:uri="bf10499d-8e73-4567-bcd2-e9ccb9466658"/>
    <ds:schemaRef ds:uri="http://schemas.microsoft.com/sharepoint/v3"/>
    <ds:schemaRef ds:uri="7781c099-4fd0-48fd-8f96-0163cf7be544"/>
  </ds:schemaRefs>
</ds:datastoreItem>
</file>

<file path=customXml/itemProps2.xml><?xml version="1.0" encoding="utf-8"?>
<ds:datastoreItem xmlns:ds="http://schemas.openxmlformats.org/officeDocument/2006/customXml" ds:itemID="{D0ACC5D3-CDEE-4F26-BC23-C976C561C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28101-1DF5-4486-8612-B54A66D09B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81c099-4fd0-48fd-8f96-0163cf7be544"/>
    <ds:schemaRef ds:uri="bf10499d-8e73-4567-bcd2-e9ccb94666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1737</TotalTime>
  <Words>145</Words>
  <Application>Microsoft Macintosh PowerPoint</Application>
  <PresentationFormat>Widescreen</PresentationFormat>
  <Paragraphs>28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نجد بنت فهد بن حسين آل رفده القحطاني</cp:lastModifiedBy>
  <cp:revision>69</cp:revision>
  <dcterms:created xsi:type="dcterms:W3CDTF">2023-10-03T10:03:39Z</dcterms:created>
  <dcterms:modified xsi:type="dcterms:W3CDTF">2023-11-02T10:52:56Z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0x010100918F774E53B20C45A0A87BF9E0293560</vt:lpwstr>
  </property>
  <property fmtid="{D5CDD505-2E9C-101B-9397-08002B2CF9AE}" pid="3" name="MediaServiceImageTags">
    <vt:lpwstr/>
  </property>
</Properties>
</file>